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56" r:id="rId1"/>
  </p:sldMasterIdLst>
  <p:sldIdLst>
    <p:sldId id="257" r:id="rId2"/>
    <p:sldId id="260" r:id="rId3"/>
    <p:sldId id="259" r:id="rId4"/>
    <p:sldId id="261" r:id="rId5"/>
    <p:sldId id="262" r:id="rId6"/>
    <p:sldId id="263" r:id="rId7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4" d="100"/>
          <a:sy n="114" d="100"/>
        </p:scale>
        <p:origin x="-1470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024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113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6470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315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599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497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2896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7226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80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169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26988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25.07.2014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821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7" r:id="rId1"/>
    <p:sldLayoutId id="2147484058" r:id="rId2"/>
    <p:sldLayoutId id="2147484059" r:id="rId3"/>
    <p:sldLayoutId id="2147484060" r:id="rId4"/>
    <p:sldLayoutId id="2147484061" r:id="rId5"/>
    <p:sldLayoutId id="2147484062" r:id="rId6"/>
    <p:sldLayoutId id="2147484063" r:id="rId7"/>
    <p:sldLayoutId id="2147484064" r:id="rId8"/>
    <p:sldLayoutId id="2147484065" r:id="rId9"/>
    <p:sldLayoutId id="2147484066" r:id="rId10"/>
    <p:sldLayoutId id="21474840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0" Type="http://schemas.openxmlformats.org/officeDocument/2006/relationships/image" Target="../media/image9.pn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3.wdp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900135" y="2277345"/>
            <a:ext cx="3352088" cy="139949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15816" y="-243408"/>
            <a:ext cx="5475786" cy="1222375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Месячник</a:t>
            </a:r>
            <a:endParaRPr lang="ru-RU" sz="54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008" y="99223"/>
            <a:ext cx="755576" cy="8815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827584" y="260648"/>
            <a:ext cx="2160240" cy="43204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Департамент торговли и услуг города Москвы</a:t>
            </a:r>
            <a:endParaRPr lang="ru-RU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987823" y="620688"/>
            <a:ext cx="5444123" cy="432048"/>
          </a:xfrm>
          <a:prstGeom prst="rect">
            <a:avLst/>
          </a:prstGeom>
          <a:effectLst/>
        </p:spPr>
        <p:txBody>
          <a:bodyPr anchor="ctr"/>
          <a:lstStyle/>
          <a:p>
            <a:pPr algn="ctr"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 с   01.08.14   по   01.09.14</a:t>
            </a:r>
            <a:endParaRPr lang="ru-RU" sz="2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99792" y="1834712"/>
            <a:ext cx="2873829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3247371" y="1402664"/>
            <a:ext cx="3744416" cy="432048"/>
          </a:xfrm>
          <a:prstGeom prst="rect">
            <a:avLst/>
          </a:prstGeom>
          <a:effectLst/>
        </p:spPr>
        <p:txBody>
          <a:bodyPr anchor="ctr"/>
          <a:lstStyle/>
          <a:p>
            <a:pPr>
              <a:defRPr/>
            </a:pPr>
            <a:r>
              <a:rPr lang="ru-RU" sz="1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Территории у метро</a:t>
            </a:r>
            <a:endParaRPr lang="ru-RU" sz="1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516216" y="1402664"/>
            <a:ext cx="1872208" cy="432048"/>
          </a:xfrm>
          <a:prstGeom prst="rect">
            <a:avLst/>
          </a:prstGeom>
          <a:effectLst/>
        </p:spPr>
        <p:txBody>
          <a:bodyPr anchor="ctr"/>
          <a:lstStyle/>
          <a:p>
            <a:pPr>
              <a:defRPr/>
            </a:pPr>
            <a:r>
              <a:rPr lang="ru-RU" sz="1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Улицы города</a:t>
            </a:r>
            <a:endParaRPr lang="ru-RU" sz="1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0209" y="4210976"/>
            <a:ext cx="3030263" cy="1810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Rectangle 2"/>
          <p:cNvSpPr txBox="1">
            <a:spLocks noChangeArrowheads="1"/>
          </p:cNvSpPr>
          <p:nvPr/>
        </p:nvSpPr>
        <p:spPr>
          <a:xfrm>
            <a:off x="5724128" y="3789040"/>
            <a:ext cx="3744416" cy="432048"/>
          </a:xfrm>
          <a:prstGeom prst="rect">
            <a:avLst/>
          </a:prstGeom>
          <a:effectLst/>
        </p:spPr>
        <p:txBody>
          <a:bodyPr anchor="ctr"/>
          <a:lstStyle/>
          <a:p>
            <a:pPr>
              <a:defRPr/>
            </a:pPr>
            <a:r>
              <a:rPr lang="ru-RU" sz="1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Транспортно-пересадочные узлы</a:t>
            </a:r>
            <a:endParaRPr lang="ru-RU" sz="1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06283" y="4210976"/>
            <a:ext cx="2873829" cy="1810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3" name="Rectangle 2"/>
          <p:cNvSpPr txBox="1">
            <a:spLocks noChangeArrowheads="1"/>
          </p:cNvSpPr>
          <p:nvPr/>
        </p:nvSpPr>
        <p:spPr>
          <a:xfrm>
            <a:off x="2498011" y="3789040"/>
            <a:ext cx="3226117" cy="432048"/>
          </a:xfrm>
          <a:prstGeom prst="rect">
            <a:avLst/>
          </a:prstGeom>
          <a:effectLst/>
        </p:spPr>
        <p:txBody>
          <a:bodyPr anchor="ctr"/>
          <a:lstStyle/>
          <a:p>
            <a:pPr>
              <a:defRPr/>
            </a:pPr>
            <a:r>
              <a:rPr lang="ru-RU" sz="1400" b="1" cap="all" dirty="0" err="1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Подуличное</a:t>
            </a:r>
            <a:r>
              <a:rPr lang="ru-RU" sz="1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ru-RU" sz="1400" b="1" cap="all" dirty="0" err="1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пространствО</a:t>
            </a:r>
            <a:r>
              <a:rPr lang="ru-RU" sz="1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 города</a:t>
            </a:r>
            <a:endParaRPr lang="ru-RU" sz="1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1834712"/>
            <a:ext cx="2980813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1" y="6207379"/>
            <a:ext cx="720080" cy="60599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8198" y="6206866"/>
            <a:ext cx="965970" cy="606509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6114078"/>
            <a:ext cx="771306" cy="77130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3779" y="5877272"/>
            <a:ext cx="2174725" cy="1224136"/>
          </a:xfrm>
          <a:prstGeom prst="rect">
            <a:avLst/>
          </a:prstGeom>
        </p:spPr>
      </p:pic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35496" y="4941168"/>
            <a:ext cx="266429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Горячая линия </a:t>
            </a: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Департамента: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35496" y="6309320"/>
            <a:ext cx="2462515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694 – 57 - 14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35496" y="5733256"/>
            <a:ext cx="230425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699 – 25 - 77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35496" y="6021288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41 - 32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1115617" y="836712"/>
            <a:ext cx="8136904" cy="432047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Город  </a:t>
            </a:r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Без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несанкционированной торговли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2555776" y="1781731"/>
            <a:ext cx="3017845" cy="19353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2555776" y="1781731"/>
            <a:ext cx="3096344" cy="1853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5724128" y="1772816"/>
            <a:ext cx="3017845" cy="19353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724128" y="1772816"/>
            <a:ext cx="3096344" cy="1853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 flipV="1">
            <a:off x="2627784" y="4157995"/>
            <a:ext cx="3017845" cy="19353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2627784" y="4157995"/>
            <a:ext cx="3096344" cy="1853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V="1">
            <a:off x="5796136" y="4149080"/>
            <a:ext cx="3017845" cy="193530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5796136" y="4149080"/>
            <a:ext cx="3096344" cy="1853181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41" name="Rectangle 2"/>
          <p:cNvSpPr txBox="1">
            <a:spLocks noChangeArrowheads="1"/>
          </p:cNvSpPr>
          <p:nvPr/>
        </p:nvSpPr>
        <p:spPr>
          <a:xfrm>
            <a:off x="35496" y="5445224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13 - 66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45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6" y="141847"/>
            <a:ext cx="4592782" cy="659952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  <a14:imgEffect>
                      <a14:artisticCrisscrossEtching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4393" y="4005064"/>
            <a:ext cx="1188401" cy="794249"/>
          </a:xfrm>
          <a:prstGeom prst="rect">
            <a:avLst/>
          </a:prstGeom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4716016" y="1700808"/>
            <a:ext cx="3960440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4000" b="1" cap="all" dirty="0" smtClean="0">
                <a:effectLst/>
                <a:latin typeface="+mj-lt"/>
                <a:ea typeface="+mj-ea"/>
                <a:cs typeface="+mj-cs"/>
              </a:rPr>
              <a:t>Безопасная</a:t>
            </a:r>
            <a:r>
              <a:rPr lang="ru-RU" sz="3200" b="1" cap="all" dirty="0" smtClean="0">
                <a:effectLst/>
                <a:latin typeface="+mj-lt"/>
                <a:ea typeface="+mj-ea"/>
                <a:cs typeface="+mj-cs"/>
              </a:rPr>
              <a:t> и </a:t>
            </a:r>
            <a:r>
              <a:rPr lang="ru-RU" sz="40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качественная</a:t>
            </a:r>
            <a:r>
              <a:rPr lang="ru-RU" sz="3200" b="1" cap="all" dirty="0" smtClean="0">
                <a:effectLst/>
                <a:latin typeface="+mj-lt"/>
                <a:ea typeface="+mj-ea"/>
                <a:cs typeface="+mj-cs"/>
              </a:rPr>
              <a:t> торговля </a:t>
            </a:r>
            <a:r>
              <a:rPr lang="ru-RU" sz="40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для жителей </a:t>
            </a:r>
            <a:r>
              <a:rPr lang="ru-RU" sz="4000" b="1" cap="all" dirty="0" smtClean="0">
                <a:effectLst/>
                <a:latin typeface="+mj-lt"/>
                <a:ea typeface="+mj-ea"/>
                <a:cs typeface="+mj-cs"/>
              </a:rPr>
              <a:t>и</a:t>
            </a:r>
            <a:r>
              <a:rPr lang="ru-RU" sz="40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 гостей</a:t>
            </a:r>
          </a:p>
          <a:p>
            <a:pPr>
              <a:defRPr/>
            </a:pPr>
            <a:r>
              <a:rPr lang="ru-RU" sz="4000" b="1" cap="all" dirty="0" smtClean="0">
                <a:effectLst/>
                <a:latin typeface="+mj-lt"/>
                <a:ea typeface="+mj-ea"/>
                <a:cs typeface="+mj-cs"/>
              </a:rPr>
              <a:t>Столицы!!!</a:t>
            </a:r>
            <a:endParaRPr lang="ru-RU" sz="3200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5796136" y="3861048"/>
            <a:ext cx="3209753" cy="432047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В случаях   незаконной торговли - </a:t>
            </a:r>
            <a:r>
              <a:rPr lang="ru-RU" sz="2400" b="1" dirty="0" smtClean="0">
                <a:solidFill>
                  <a:srgbClr val="FF0000"/>
                </a:solidFill>
                <a:effectLst/>
              </a:rPr>
              <a:t>звоните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4788024" y="5157192"/>
            <a:ext cx="266429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Горячая линия </a:t>
            </a: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Департамента: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788024" y="6525344"/>
            <a:ext cx="2462515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694 – 57 - 14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>
          <a:xfrm>
            <a:off x="4788024" y="5949280"/>
            <a:ext cx="230425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699 – 25 - 77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4788024" y="6237312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41 - 32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4788024" y="5661248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13 - 66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0391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Рисунок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16632"/>
            <a:ext cx="2304256" cy="962025"/>
          </a:xfrm>
          <a:prstGeom prst="rect">
            <a:avLst/>
          </a:prstGeom>
        </p:spPr>
      </p:pic>
      <p:sp>
        <p:nvSpPr>
          <p:cNvPr id="29" name="Заголовок 1"/>
          <p:cNvSpPr txBox="1">
            <a:spLocks/>
          </p:cNvSpPr>
          <p:nvPr/>
        </p:nvSpPr>
        <p:spPr>
          <a:xfrm>
            <a:off x="-70792" y="1268761"/>
            <a:ext cx="2914600" cy="432047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Если ты -неравнодушный гражданин своего города, сообщи,  где торгуют с рук, лотков, машин и тележек</a:t>
            </a:r>
            <a:endParaRPr lang="ru-RU" sz="24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1052736"/>
            <a:ext cx="4213947" cy="4213947"/>
          </a:xfrm>
          <a:prstGeom prst="rect">
            <a:avLst/>
          </a:prstGeom>
        </p:spPr>
      </p:pic>
      <p:sp>
        <p:nvSpPr>
          <p:cNvPr id="35" name="Прямоугольник 34"/>
          <p:cNvSpPr/>
          <p:nvPr/>
        </p:nvSpPr>
        <p:spPr>
          <a:xfrm>
            <a:off x="2411759" y="277972"/>
            <a:ext cx="6408713" cy="6391388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1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МЕТРОПОЛИТЕН И ГОРМОСТ ПРОТИВ НЕЗАКОННОЙ ТОРГОВЛИ!!!</a:t>
            </a:r>
            <a:endParaRPr lang="ru-RU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3851920" y="1988840"/>
            <a:ext cx="3601265" cy="332795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НЕ  БУДЬ  БЕЗУЧАСТНЫМ!!!</a:t>
            </a:r>
            <a:endParaRPr lang="ru-RU" sz="2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2833288" y="332656"/>
            <a:ext cx="5627143" cy="6101444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Законная  торговля в столице !!!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847346" y="1052736"/>
            <a:ext cx="3676982" cy="3894031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ОБЪЕДИНИМ УСИЛИЯ !!!</a:t>
            </a:r>
            <a:endParaRPr lang="ru-RU" sz="28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800416" y="548680"/>
            <a:ext cx="5706328" cy="5649597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Dow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НЕТ  НЕСАКЦИИ  НА  УЛИЦАХ  СТОЛИЦЫ!!!</a:t>
            </a:r>
            <a:endParaRPr lang="ru-RU" sz="40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>
          <a:xfrm>
            <a:off x="35496" y="4941168"/>
            <a:ext cx="266429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Горячая линия </a:t>
            </a: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Департамента: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>
          <a:xfrm>
            <a:off x="35496" y="6309320"/>
            <a:ext cx="2462515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694 – 57 - 14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5496" y="5733256"/>
            <a:ext cx="230425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effectLst/>
                <a:latin typeface="+mj-lt"/>
                <a:ea typeface="+mj-ea"/>
                <a:cs typeface="+mj-cs"/>
              </a:rPr>
              <a:t>8(495) 699 – 25 - 77</a:t>
            </a:r>
            <a:endParaRPr lang="ru-RU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35496" y="6021288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41 - 32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35496" y="5445224"/>
            <a:ext cx="246251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13 - 66</a:t>
            </a:r>
            <a:endParaRPr lang="ru-RU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2785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6156176" y="1196752"/>
            <a:ext cx="3960440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4800" b="1" cap="all" dirty="0" smtClean="0">
                <a:effectLst/>
                <a:latin typeface="+mj-lt"/>
                <a:ea typeface="+mj-ea"/>
                <a:cs typeface="+mj-cs"/>
              </a:rPr>
              <a:t>Уровень </a:t>
            </a:r>
            <a:r>
              <a:rPr lang="ru-RU" sz="40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цивилизованной</a:t>
            </a:r>
          </a:p>
          <a:p>
            <a:pPr>
              <a:defRPr/>
            </a:pPr>
            <a:r>
              <a:rPr lang="ru-RU" sz="3200" b="1" cap="all" dirty="0" smtClean="0">
                <a:latin typeface="+mj-lt"/>
                <a:ea typeface="+mj-ea"/>
                <a:cs typeface="+mj-cs"/>
              </a:rPr>
              <a:t>торговли</a:t>
            </a:r>
            <a:r>
              <a:rPr lang="ru-RU" sz="24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32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Зависит</a:t>
            </a:r>
            <a:r>
              <a:rPr lang="ru-RU" sz="2400" b="1" cap="all" dirty="0" smtClean="0">
                <a:effectLst/>
                <a:latin typeface="+mj-lt"/>
                <a:ea typeface="+mj-ea"/>
                <a:cs typeface="+mj-cs"/>
              </a:rPr>
              <a:t> от</a:t>
            </a:r>
            <a:r>
              <a:rPr lang="ru-RU" sz="32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54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Тебя!!!</a:t>
            </a:r>
            <a:endParaRPr lang="ru-RU" sz="4400" b="1" cap="all" dirty="0"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323528" y="5949280"/>
            <a:ext cx="6768752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5400" b="1" cap="all" dirty="0" err="1" smtClean="0">
                <a:effectLst/>
                <a:latin typeface="+mj-lt"/>
                <a:ea typeface="+mj-ea"/>
                <a:cs typeface="+mj-cs"/>
              </a:rPr>
              <a:t>качествУ</a:t>
            </a:r>
            <a:r>
              <a:rPr lang="ru-RU" sz="48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 </a:t>
            </a:r>
            <a:r>
              <a:rPr lang="ru-RU" sz="40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и </a:t>
            </a:r>
            <a:r>
              <a:rPr lang="ru-RU" sz="54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безопасности</a:t>
            </a:r>
            <a:endParaRPr lang="ru-RU" sz="4400" b="1" cap="all" dirty="0"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192180" y="3068961"/>
            <a:ext cx="3022612" cy="432047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Торговля с рук не для </a:t>
            </a:r>
            <a:r>
              <a:rPr lang="ru-RU" sz="4800" b="1" dirty="0" smtClean="0">
                <a:solidFill>
                  <a:srgbClr val="FF0000"/>
                </a:solidFill>
                <a:effectLst/>
              </a:rPr>
              <a:t>столицы</a:t>
            </a:r>
            <a:r>
              <a:rPr lang="ru-RU" sz="5400" b="1" dirty="0" smtClean="0">
                <a:solidFill>
                  <a:srgbClr val="FF0000"/>
                </a:solidFill>
                <a:effectLst/>
              </a:rPr>
              <a:t> 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России!!!</a:t>
            </a:r>
            <a:endParaRPr lang="ru-RU" sz="2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75384"/>
            <a:ext cx="6492213" cy="5808639"/>
          </a:xfrm>
          <a:prstGeom prst="rect">
            <a:avLst/>
          </a:prstGeom>
          <a:effectLst>
            <a:softEdge rad="635000"/>
          </a:effectLst>
        </p:spPr>
      </p:pic>
      <p:cxnSp>
        <p:nvCxnSpPr>
          <p:cNvPr id="4" name="Прямая соединительная линия 3"/>
          <p:cNvCxnSpPr/>
          <p:nvPr/>
        </p:nvCxnSpPr>
        <p:spPr>
          <a:xfrm>
            <a:off x="5364088" y="6129300"/>
            <a:ext cx="468052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6228184" y="5949280"/>
            <a:ext cx="290621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88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ДА!!!</a:t>
            </a:r>
            <a:endParaRPr lang="ru-RU" sz="7200" b="1" cap="all" dirty="0"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64929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36" y="-28692"/>
            <a:ext cx="5679788" cy="420304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107504" y="116632"/>
            <a:ext cx="3528392" cy="324036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3200" b="1" cap="all" dirty="0" smtClean="0">
                <a:effectLst/>
                <a:latin typeface="+mj-lt"/>
                <a:ea typeface="+mj-ea"/>
                <a:cs typeface="+mj-cs"/>
              </a:rPr>
              <a:t>Покупай </a:t>
            </a:r>
            <a:r>
              <a:rPr lang="ru-RU" sz="36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качественные</a:t>
            </a:r>
            <a:r>
              <a:rPr lang="ru-RU" sz="36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  <a:r>
              <a:rPr lang="ru-RU" sz="3200" b="1" cap="all" dirty="0" smtClean="0">
                <a:effectLst/>
                <a:latin typeface="+mj-lt"/>
                <a:ea typeface="+mj-ea"/>
                <a:cs typeface="+mj-cs"/>
              </a:rPr>
              <a:t>товары</a:t>
            </a:r>
            <a:r>
              <a:rPr lang="ru-RU" sz="36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28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для</a:t>
            </a:r>
            <a:r>
              <a:rPr lang="ru-RU" sz="36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2800" b="1" cap="all" dirty="0" smtClean="0">
                <a:effectLst/>
                <a:latin typeface="+mj-lt"/>
                <a:ea typeface="+mj-ea"/>
                <a:cs typeface="+mj-cs"/>
              </a:rPr>
              <a:t>своих</a:t>
            </a:r>
            <a:r>
              <a:rPr lang="ru-RU" sz="3600" b="1" cap="all" dirty="0" smtClean="0">
                <a:effectLst/>
                <a:latin typeface="+mj-lt"/>
                <a:ea typeface="+mj-ea"/>
                <a:cs typeface="+mj-cs"/>
              </a:rPr>
              <a:t> </a:t>
            </a:r>
          </a:p>
          <a:p>
            <a:pPr>
              <a:defRPr/>
            </a:pPr>
            <a:r>
              <a:rPr lang="ru-RU" sz="4000" b="1" cap="all" dirty="0" smtClean="0">
                <a:solidFill>
                  <a:srgbClr val="FF0000"/>
                </a:solidFill>
                <a:effectLst/>
                <a:latin typeface="+mj-lt"/>
                <a:ea typeface="+mj-ea"/>
                <a:cs typeface="+mj-cs"/>
              </a:rPr>
              <a:t>Детей.</a:t>
            </a:r>
            <a:endParaRPr lang="ru-RU" sz="3600" b="1" cap="all" dirty="0">
              <a:solidFill>
                <a:srgbClr val="FF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613" y="4149080"/>
            <a:ext cx="3784204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35496" y="4005064"/>
            <a:ext cx="4110225" cy="273630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8602" y="3993198"/>
            <a:ext cx="4110225" cy="2727389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Заголовок 1"/>
          <p:cNvSpPr txBox="1">
            <a:spLocks/>
          </p:cNvSpPr>
          <p:nvPr/>
        </p:nvSpPr>
        <p:spPr>
          <a:xfrm>
            <a:off x="4139952" y="4509120"/>
            <a:ext cx="4824536" cy="432047"/>
          </a:xfrm>
          <a:prstGeom prst="rect">
            <a:avLst/>
          </a:prstGeom>
          <a:ln>
            <a:noFill/>
          </a:ln>
          <a:effectLst/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 smtClean="0">
                <a:solidFill>
                  <a:srgbClr val="FF0000"/>
                </a:solidFill>
                <a:effectLst/>
              </a:rPr>
              <a:t>Безопасность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и </a:t>
            </a:r>
            <a:r>
              <a:rPr lang="ru-RU" sz="4000" b="1" dirty="0" smtClean="0">
                <a:solidFill>
                  <a:srgbClr val="FF0000"/>
                </a:solidFill>
                <a:effectLst/>
              </a:rPr>
              <a:t>качество</a:t>
            </a:r>
            <a:r>
              <a:rPr lang="ru-RU" sz="40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 - </a:t>
            </a:r>
            <a:r>
              <a:rPr lang="ru-RU" sz="4800" b="1" dirty="0" smtClean="0">
                <a:solidFill>
                  <a:schemeClr val="tx2">
                    <a:lumMod val="50000"/>
                  </a:schemeClr>
                </a:solidFill>
                <a:effectLst/>
              </a:rPr>
              <a:t>прежде всего!!!</a:t>
            </a:r>
            <a:endParaRPr lang="ru-RU" sz="4800" b="1" dirty="0">
              <a:solidFill>
                <a:schemeClr val="tx2">
                  <a:lumMod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7850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251520" y="6021288"/>
            <a:ext cx="4176464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36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Горячая линия </a:t>
            </a:r>
            <a:r>
              <a:rPr lang="ru-RU" sz="3600" b="1" cap="all" dirty="0" smtClean="0">
                <a:effectLst/>
                <a:latin typeface="+mj-lt"/>
                <a:ea typeface="+mj-ea"/>
                <a:cs typeface="+mj-cs"/>
              </a:rPr>
              <a:t>Департамента</a:t>
            </a:r>
            <a:r>
              <a:rPr lang="ru-RU" sz="2800" b="1" cap="all" dirty="0" smtClean="0">
                <a:effectLst/>
                <a:latin typeface="+mj-lt"/>
                <a:ea typeface="+mj-ea"/>
                <a:cs typeface="+mj-cs"/>
              </a:rPr>
              <a:t>:</a:t>
            </a:r>
            <a:endParaRPr lang="ru-RU" sz="2800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>
          <a:xfrm>
            <a:off x="4335850" y="6523485"/>
            <a:ext cx="3542635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effectLst/>
                <a:latin typeface="+mj-lt"/>
                <a:ea typeface="+mj-ea"/>
                <a:cs typeface="+mj-cs"/>
              </a:rPr>
              <a:t>8(495) 694 – 57 - 14</a:t>
            </a:r>
            <a:endParaRPr lang="ru-RU" sz="2400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4317796" y="5805264"/>
            <a:ext cx="4286652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effectLst/>
                <a:latin typeface="+mj-lt"/>
                <a:ea typeface="+mj-ea"/>
                <a:cs typeface="+mj-cs"/>
              </a:rPr>
              <a:t>8(495) 699 – 25 - 77</a:t>
            </a:r>
            <a:endParaRPr lang="ru-RU" sz="2400" b="1" cap="all" dirty="0">
              <a:effectLst/>
              <a:latin typeface="+mj-lt"/>
              <a:ea typeface="+mj-ea"/>
              <a:cs typeface="+mj-cs"/>
            </a:endParaRPr>
          </a:p>
        </p:txBody>
      </p:sp>
      <p:sp>
        <p:nvSpPr>
          <p:cNvPr id="34" name="Rectangle 2"/>
          <p:cNvSpPr txBox="1">
            <a:spLocks noChangeArrowheads="1"/>
          </p:cNvSpPr>
          <p:nvPr/>
        </p:nvSpPr>
        <p:spPr>
          <a:xfrm>
            <a:off x="4317796" y="6165304"/>
            <a:ext cx="3830666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41 - 32</a:t>
            </a:r>
            <a:endParaRPr lang="ru-RU" sz="2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4824536" cy="3212976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752" y="1052736"/>
            <a:ext cx="4554759" cy="300113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6" name="Picture 5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12568" y="99223"/>
            <a:ext cx="755576" cy="881505"/>
          </a:xfrm>
          <a:prstGeom prst="rect">
            <a:avLst/>
          </a:prstGeom>
          <a:ln>
            <a:noFill/>
          </a:ln>
          <a:effectLst/>
        </p:spPr>
      </p:pic>
      <p:sp>
        <p:nvSpPr>
          <p:cNvPr id="17" name="Rectangle 2"/>
          <p:cNvSpPr txBox="1">
            <a:spLocks noChangeArrowheads="1"/>
          </p:cNvSpPr>
          <p:nvPr/>
        </p:nvSpPr>
        <p:spPr>
          <a:xfrm>
            <a:off x="6012160" y="332656"/>
            <a:ext cx="2952328" cy="432048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000" b="1" cap="all" dirty="0" smtClean="0">
                <a:solidFill>
                  <a:srgbClr val="C00000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Департамент торговли и услуг города Москвы</a:t>
            </a:r>
            <a:endParaRPr lang="ru-RU" sz="2000" b="1" cap="all" dirty="0">
              <a:solidFill>
                <a:srgbClr val="C00000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9" name="Заголовок 1"/>
          <p:cNvSpPr txBox="1">
            <a:spLocks/>
          </p:cNvSpPr>
          <p:nvPr/>
        </p:nvSpPr>
        <p:spPr>
          <a:xfrm>
            <a:off x="35496" y="3212975"/>
            <a:ext cx="9180512" cy="2448271"/>
          </a:xfrm>
          <a:prstGeom prst="rect">
            <a:avLst/>
          </a:prstGeom>
        </p:spPr>
        <p:txBody>
          <a:bodyPr vert="horz" anchor="t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b="1" dirty="0" smtClean="0">
                <a:solidFill>
                  <a:srgbClr val="C00000"/>
                </a:solidFill>
                <a:effectLst/>
              </a:rPr>
              <a:t>Если ты -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неравнодушный</a:t>
            </a:r>
            <a:r>
              <a:rPr lang="ru-RU" sz="2400" b="1" dirty="0" smtClean="0">
                <a:solidFill>
                  <a:srgbClr val="C00000"/>
                </a:solidFill>
                <a:effectLst/>
              </a:rPr>
              <a:t> </a:t>
            </a:r>
          </a:p>
          <a:p>
            <a:r>
              <a:rPr lang="ru-RU" sz="2400" b="1" dirty="0" smtClean="0">
                <a:solidFill>
                  <a:srgbClr val="C00000"/>
                </a:solidFill>
                <a:effectLst/>
              </a:rPr>
              <a:t>гражданин своего города,</a:t>
            </a:r>
          </a:p>
          <a:p>
            <a:r>
              <a:rPr lang="ru-RU" sz="2400" b="1" dirty="0" smtClean="0">
                <a:solidFill>
                  <a:srgbClr val="C00000"/>
                </a:solidFill>
                <a:effectLst/>
              </a:rPr>
              <a:t>Если ты хочешь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безопасное будущее </a:t>
            </a:r>
            <a:r>
              <a:rPr lang="ru-RU" sz="2400" b="1" dirty="0" smtClean="0">
                <a:solidFill>
                  <a:srgbClr val="C00000"/>
                </a:solidFill>
                <a:effectLst/>
              </a:rPr>
              <a:t>себе и своим детям,</a:t>
            </a:r>
          </a:p>
          <a:p>
            <a:r>
              <a:rPr lang="ru-RU" sz="2400" b="1" dirty="0" smtClean="0">
                <a:solidFill>
                  <a:srgbClr val="C00000"/>
                </a:solidFill>
                <a:effectLst/>
              </a:rPr>
              <a:t>Если ты хочешь покупать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качественные</a:t>
            </a:r>
            <a:r>
              <a:rPr lang="ru-RU" sz="2400" b="1" dirty="0" smtClean="0">
                <a:solidFill>
                  <a:srgbClr val="C00000"/>
                </a:solidFill>
                <a:effectLst/>
              </a:rPr>
              <a:t> товары,</a:t>
            </a:r>
          </a:p>
          <a:p>
            <a:r>
              <a:rPr lang="ru-RU" sz="2400" b="1" dirty="0" smtClean="0">
                <a:solidFill>
                  <a:srgbClr val="C00000"/>
                </a:solidFill>
                <a:effectLst/>
              </a:rPr>
              <a:t>Если ты думаешь о своем </a:t>
            </a:r>
            <a:r>
              <a:rPr lang="ru-RU" sz="2400" b="1" dirty="0" smtClean="0">
                <a:solidFill>
                  <a:schemeClr val="tx1"/>
                </a:solidFill>
                <a:effectLst/>
              </a:rPr>
              <a:t>здоровье</a:t>
            </a:r>
            <a:r>
              <a:rPr lang="ru-RU" sz="2400" b="1" dirty="0" smtClean="0">
                <a:solidFill>
                  <a:srgbClr val="C00000"/>
                </a:solidFill>
                <a:effectLst/>
              </a:rPr>
              <a:t> – не проходи мимо незаконной торговли, сообщи, где торгуют с рук</a:t>
            </a:r>
            <a:endParaRPr lang="ru-RU" sz="2400" b="1" dirty="0">
              <a:solidFill>
                <a:srgbClr val="C00000"/>
              </a:solidFill>
              <a:effectLst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4317796" y="5445224"/>
            <a:ext cx="4032448" cy="360040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r>
              <a:rPr lang="ru-RU" sz="2400" b="1" cap="all" dirty="0" smtClean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8(495) 694 – 13 - 66</a:t>
            </a:r>
            <a:endParaRPr lang="ru-RU" sz="2400" b="1" cap="all" dirty="0">
              <a:solidFill>
                <a:srgbClr val="C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37161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662</TotalTime>
  <Words>301</Words>
  <Application>Microsoft Office PowerPoint</Application>
  <PresentationFormat>Экран (4:3)</PresentationFormat>
  <Paragraphs>55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Месячник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Евдокимов Алексей Александрович</dc:creator>
  <cp:lastModifiedBy>Максимчук Анна Михайловна</cp:lastModifiedBy>
  <cp:revision>51</cp:revision>
  <cp:lastPrinted>2014-07-11T04:28:49Z</cp:lastPrinted>
  <dcterms:created xsi:type="dcterms:W3CDTF">2014-07-01T06:32:34Z</dcterms:created>
  <dcterms:modified xsi:type="dcterms:W3CDTF">2014-07-25T07:16:45Z</dcterms:modified>
</cp:coreProperties>
</file>